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0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OadZpUJv8E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eg"/><Relationship Id="rId3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Privilege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Deakin</a:t>
            </a:r>
            <a:endParaRPr lang="en-US" dirty="0" smtClean="0"/>
          </a:p>
          <a:p>
            <a:r>
              <a:rPr lang="en-US" dirty="0" smtClean="0"/>
              <a:t>390G.Day 3</a:t>
            </a:r>
          </a:p>
          <a:p>
            <a:r>
              <a:rPr lang="en-US" dirty="0" smtClean="0"/>
              <a:t>Summer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83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Richard Cory—Edwin Arlington Robinson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lnSpc>
                <a:spcPct val="60000"/>
              </a:lnSpc>
              <a:spcBef>
                <a:spcPts val="1200"/>
              </a:spcBef>
              <a:buNone/>
            </a:pPr>
            <a:r>
              <a:rPr lang="en-US" dirty="0"/>
              <a:t>Whenever Richard Cory went down town</a:t>
            </a:r>
            <a:r>
              <a:rPr lang="en-US" dirty="0" smtClean="0"/>
              <a:t>,</a:t>
            </a:r>
          </a:p>
          <a:p>
            <a:pPr marL="0" indent="0">
              <a:lnSpc>
                <a:spcPct val="60000"/>
              </a:lnSpc>
              <a:spcBef>
                <a:spcPts val="1200"/>
              </a:spcBef>
              <a:buNone/>
            </a:pPr>
            <a:r>
              <a:rPr lang="en-US" dirty="0" smtClean="0"/>
              <a:t>We </a:t>
            </a:r>
            <a:r>
              <a:rPr lang="en-US" dirty="0"/>
              <a:t>people on the pavement looked at him:</a:t>
            </a:r>
          </a:p>
          <a:p>
            <a:pPr marL="0" indent="0">
              <a:lnSpc>
                <a:spcPct val="60000"/>
              </a:lnSpc>
              <a:spcBef>
                <a:spcPts val="1200"/>
              </a:spcBef>
              <a:buNone/>
            </a:pPr>
            <a:r>
              <a:rPr lang="en-US" dirty="0"/>
              <a:t>He was a gentleman from sole to crown,</a:t>
            </a:r>
          </a:p>
          <a:p>
            <a:pPr marL="0" indent="0">
              <a:lnSpc>
                <a:spcPct val="60000"/>
              </a:lnSpc>
              <a:spcBef>
                <a:spcPts val="1200"/>
              </a:spcBef>
              <a:buNone/>
            </a:pPr>
            <a:r>
              <a:rPr lang="en-US" dirty="0"/>
              <a:t>Clean favored, and imperially slim.</a:t>
            </a:r>
          </a:p>
          <a:p>
            <a:pPr>
              <a:lnSpc>
                <a:spcPct val="60000"/>
              </a:lnSpc>
              <a:spcBef>
                <a:spcPts val="1200"/>
              </a:spcBef>
            </a:pPr>
            <a:r>
              <a:rPr lang="en-US" dirty="0"/>
              <a:t> </a:t>
            </a:r>
          </a:p>
          <a:p>
            <a:pPr marL="0" indent="0">
              <a:lnSpc>
                <a:spcPct val="60000"/>
              </a:lnSpc>
              <a:spcBef>
                <a:spcPts val="1200"/>
              </a:spcBef>
              <a:buNone/>
            </a:pPr>
            <a:r>
              <a:rPr lang="en-US" dirty="0"/>
              <a:t>And he was always quietly arrayed,</a:t>
            </a:r>
          </a:p>
          <a:p>
            <a:pPr marL="0" indent="0">
              <a:lnSpc>
                <a:spcPct val="60000"/>
              </a:lnSpc>
              <a:spcBef>
                <a:spcPts val="1200"/>
              </a:spcBef>
              <a:buNone/>
            </a:pPr>
            <a:r>
              <a:rPr lang="en-US" dirty="0"/>
              <a:t>And he was always human when he talked;</a:t>
            </a:r>
          </a:p>
          <a:p>
            <a:pPr marL="0" indent="0">
              <a:lnSpc>
                <a:spcPct val="60000"/>
              </a:lnSpc>
              <a:spcBef>
                <a:spcPts val="1200"/>
              </a:spcBef>
              <a:buNone/>
            </a:pPr>
            <a:r>
              <a:rPr lang="en-US" dirty="0"/>
              <a:t>But still he fluttered pulses when he said,</a:t>
            </a:r>
          </a:p>
          <a:p>
            <a:pPr marL="0" indent="0">
              <a:lnSpc>
                <a:spcPct val="60000"/>
              </a:lnSpc>
              <a:spcBef>
                <a:spcPts val="1200"/>
              </a:spcBef>
              <a:buNone/>
            </a:pPr>
            <a:r>
              <a:rPr lang="en-US" dirty="0"/>
              <a:t>"Good-morning," and he glittered when he walked.</a:t>
            </a:r>
          </a:p>
          <a:p>
            <a:pPr>
              <a:lnSpc>
                <a:spcPct val="60000"/>
              </a:lnSpc>
              <a:spcBef>
                <a:spcPts val="1200"/>
              </a:spcBef>
            </a:pPr>
            <a:r>
              <a:rPr lang="en-US" dirty="0"/>
              <a:t> </a:t>
            </a:r>
          </a:p>
          <a:p>
            <a:pPr marL="0" indent="0">
              <a:lnSpc>
                <a:spcPct val="60000"/>
              </a:lnSpc>
              <a:spcBef>
                <a:spcPts val="1200"/>
              </a:spcBef>
              <a:buNone/>
            </a:pPr>
            <a:r>
              <a:rPr lang="en-US" dirty="0"/>
              <a:t>And he was rich—yes, richer than a king—</a:t>
            </a:r>
          </a:p>
          <a:p>
            <a:pPr marL="0" indent="0">
              <a:lnSpc>
                <a:spcPct val="60000"/>
              </a:lnSpc>
              <a:spcBef>
                <a:spcPts val="1200"/>
              </a:spcBef>
              <a:buNone/>
            </a:pPr>
            <a:r>
              <a:rPr lang="en-US" dirty="0"/>
              <a:t>And admirably schooled in every grace:</a:t>
            </a:r>
          </a:p>
          <a:p>
            <a:pPr marL="0" indent="0">
              <a:lnSpc>
                <a:spcPct val="60000"/>
              </a:lnSpc>
              <a:spcBef>
                <a:spcPts val="1200"/>
              </a:spcBef>
              <a:buNone/>
            </a:pPr>
            <a:r>
              <a:rPr lang="en-US" dirty="0"/>
              <a:t>In fine, we thought that he was everything</a:t>
            </a:r>
          </a:p>
          <a:p>
            <a:pPr marL="0" indent="0">
              <a:lnSpc>
                <a:spcPct val="60000"/>
              </a:lnSpc>
              <a:spcBef>
                <a:spcPts val="1200"/>
              </a:spcBef>
              <a:buNone/>
            </a:pPr>
            <a:r>
              <a:rPr lang="en-US" dirty="0"/>
              <a:t>To make us wish that we were in his place.</a:t>
            </a:r>
          </a:p>
          <a:p>
            <a:pPr>
              <a:lnSpc>
                <a:spcPct val="60000"/>
              </a:lnSpc>
              <a:spcBef>
                <a:spcPts val="1200"/>
              </a:spcBef>
            </a:pPr>
            <a:r>
              <a:rPr lang="en-US" dirty="0"/>
              <a:t> </a:t>
            </a:r>
          </a:p>
          <a:p>
            <a:pPr marL="0" indent="0">
              <a:lnSpc>
                <a:spcPct val="60000"/>
              </a:lnSpc>
              <a:spcBef>
                <a:spcPts val="1200"/>
              </a:spcBef>
              <a:buNone/>
            </a:pPr>
            <a:r>
              <a:rPr lang="en-US" dirty="0"/>
              <a:t>So on we worked, and waited for the light,</a:t>
            </a:r>
          </a:p>
          <a:p>
            <a:pPr marL="0" indent="0">
              <a:lnSpc>
                <a:spcPct val="60000"/>
              </a:lnSpc>
              <a:spcBef>
                <a:spcPts val="1200"/>
              </a:spcBef>
              <a:buNone/>
            </a:pPr>
            <a:r>
              <a:rPr lang="en-US" dirty="0"/>
              <a:t>And went without the meat, and cursed the bread;</a:t>
            </a:r>
          </a:p>
          <a:p>
            <a:pPr marL="0" indent="0">
              <a:lnSpc>
                <a:spcPct val="60000"/>
              </a:lnSpc>
              <a:spcBef>
                <a:spcPts val="1200"/>
              </a:spcBef>
              <a:buNone/>
            </a:pPr>
            <a:r>
              <a:rPr lang="en-US" dirty="0"/>
              <a:t>And Richard Cory, one calm summer night,</a:t>
            </a:r>
          </a:p>
          <a:p>
            <a:pPr marL="0" indent="0">
              <a:lnSpc>
                <a:spcPct val="60000"/>
              </a:lnSpc>
              <a:spcBef>
                <a:spcPts val="1200"/>
              </a:spcBef>
              <a:buNone/>
            </a:pPr>
            <a:r>
              <a:rPr lang="en-US" dirty="0"/>
              <a:t>Went home and put a bullet through his head.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en-US" dirty="0"/>
              <a:t> 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628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EQ:  Lens of Social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 smtClean="0"/>
          </a:p>
          <a:p>
            <a:pPr marL="0" indent="0" algn="ctr">
              <a:buNone/>
            </a:pPr>
            <a:r>
              <a:rPr lang="en-US" sz="4400" dirty="0" smtClean="0"/>
              <a:t>How does this text comment on or represent class conflict?</a:t>
            </a:r>
          </a:p>
          <a:p>
            <a:pPr marL="0" indent="0">
              <a:buNone/>
            </a:pPr>
            <a:r>
              <a:rPr lang="en-US" sz="2800" dirty="0" smtClean="0"/>
              <a:t>Pgs. 58-59 Establishing a context for teaching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83010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Somewhere in America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https://www.youtube.com/watch?v=</a:t>
            </a:r>
            <a:r>
              <a:rPr lang="en-US" dirty="0" smtClean="0">
                <a:hlinkClick r:id="rId2"/>
              </a:rPr>
              <a:t>OadZpUJv8Eg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EQ:  How does this text comment on or represent conflict?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244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Othello</a:t>
            </a:r>
            <a:r>
              <a:rPr lang="en-US" dirty="0" smtClean="0"/>
              <a:t>, Acts I and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Activity 13</a:t>
            </a:r>
          </a:p>
          <a:p>
            <a:r>
              <a:rPr lang="en-US" dirty="0" smtClean="0"/>
              <a:t>Revisit your reading and find instances that represent the three tenets of Marxism:</a:t>
            </a:r>
          </a:p>
          <a:p>
            <a:pPr lvl="1"/>
            <a:r>
              <a:rPr lang="en-US" dirty="0" smtClean="0"/>
              <a:t>Class Struggle</a:t>
            </a:r>
          </a:p>
          <a:p>
            <a:pPr lvl="1"/>
            <a:r>
              <a:rPr lang="en-US" dirty="0" smtClean="0"/>
              <a:t>Internal Contradictions</a:t>
            </a:r>
          </a:p>
          <a:p>
            <a:pPr lvl="1"/>
            <a:r>
              <a:rPr lang="en-US" dirty="0" smtClean="0"/>
              <a:t>Class Consciousness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258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Jago</a:t>
            </a:r>
            <a:r>
              <a:rPr lang="en-US" dirty="0" smtClean="0"/>
              <a:t> and Accountability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 descr="Reading Log_Page_2.jpg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00" b="6300"/>
          <a:stretch>
            <a:fillRect/>
          </a:stretch>
        </p:blipFill>
        <p:spPr/>
      </p:pic>
      <p:pic>
        <p:nvPicPr>
          <p:cNvPr id="4" name="Picture 3" descr="Reading Log_Page_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279" y="1444532"/>
            <a:ext cx="3543239" cy="4585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548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Wednesday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 III</a:t>
            </a:r>
          </a:p>
          <a:p>
            <a:r>
              <a:rPr lang="en-US" dirty="0" smtClean="0"/>
              <a:t>Review the 1</a:t>
            </a:r>
            <a:r>
              <a:rPr lang="en-US" baseline="30000" dirty="0" smtClean="0"/>
              <a:t>st</a:t>
            </a:r>
            <a:r>
              <a:rPr lang="en-US" dirty="0" smtClean="0"/>
              <a:t> 2 page </a:t>
            </a:r>
            <a:r>
              <a:rPr lang="en-US" smtClean="0"/>
              <a:t>paper assignment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712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13</TotalTime>
  <Words>139</Words>
  <Application>Microsoft Macintosh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Breeze</vt:lpstr>
      <vt:lpstr>Privilege</vt:lpstr>
      <vt:lpstr>Richard Cory—Edwin Arlington Robinson</vt:lpstr>
      <vt:lpstr>EQ:  Lens of Social Power</vt:lpstr>
      <vt:lpstr>Somewhere in America</vt:lpstr>
      <vt:lpstr>Othello, Acts I and II</vt:lpstr>
      <vt:lpstr>Jago and Accountability</vt:lpstr>
      <vt:lpstr>For Wednesday</vt:lpstr>
    </vt:vector>
  </TitlesOfParts>
  <Company>Metropolitan State University of Denver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Privilege</dc:title>
  <dc:creator>Information Technology</dc:creator>
  <cp:lastModifiedBy>Information Technology</cp:lastModifiedBy>
  <cp:revision>4</cp:revision>
  <dcterms:created xsi:type="dcterms:W3CDTF">2015-06-15T14:57:13Z</dcterms:created>
  <dcterms:modified xsi:type="dcterms:W3CDTF">2015-06-15T15:11:12Z</dcterms:modified>
</cp:coreProperties>
</file>